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4" d="100"/>
          <a:sy n="64" d="100"/>
        </p:scale>
        <p:origin x="-8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t>10/8/14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t>10/8/14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t>10/8/14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t>10/8/14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t>10/8/14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t>10/8/14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t>10/8/14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t>10/8/14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t>10/8/14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t>10/8/14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t>10/8/14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9" name="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54AB02A5-4FE5-49D9-9E24-09F23B90C450}" type="datetimeFigureOut">
              <a:rPr lang="en-US" smtClean="0"/>
              <a:t>10/8/14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 eaLnBrk="1" latinLnBrk="0" hangingPunct="1"/>
            <a:fld id="{6294C92D-0306-4E69-9CD3-20855E849650}" type="slidenum">
              <a:rPr kumimoji="0" lang="en-US" smtClean="0"/>
              <a:t>‹#›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2560" y="359897"/>
            <a:ext cx="7406640" cy="3469669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/>
              <a:t>Lincoln’s Suspension of Habeas Corpus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0800000" flipV="1">
            <a:off x="1432560" y="4305782"/>
            <a:ext cx="7406640" cy="1011958"/>
          </a:xfrm>
        </p:spPr>
        <p:txBody>
          <a:bodyPr>
            <a:normAutofit/>
          </a:bodyPr>
          <a:lstStyle/>
          <a:p>
            <a:pPr algn="ctr"/>
            <a:r>
              <a:rPr lang="en-US" sz="3200" i="1" dirty="0" smtClean="0"/>
              <a:t>Question of Civil Liberties during wartime</a:t>
            </a:r>
            <a:endParaRPr lang="en-US" sz="3200" i="1" dirty="0"/>
          </a:p>
        </p:txBody>
      </p:sp>
    </p:spTree>
    <p:extLst>
      <p:ext uri="{BB962C8B-B14F-4D97-AF65-F5344CB8AC3E}">
        <p14:creationId xmlns:p14="http://schemas.microsoft.com/office/powerpoint/2010/main" val="711021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8690" y="218265"/>
            <a:ext cx="7498080" cy="1388961"/>
          </a:xfrm>
        </p:spPr>
        <p:txBody>
          <a:bodyPr>
            <a:normAutofit/>
          </a:bodyPr>
          <a:lstStyle/>
          <a:p>
            <a:r>
              <a:rPr lang="en-US" sz="3200" dirty="0" smtClean="0"/>
              <a:t>Habeas Corpus	</a:t>
            </a:r>
            <a:br>
              <a:rPr lang="en-US" sz="3200" dirty="0" smtClean="0"/>
            </a:br>
            <a:r>
              <a:rPr lang="en-US" sz="3200" dirty="0" smtClean="0"/>
              <a:t>Latin Phrase that means “Produce the Body”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 The doctrine of habeas </a:t>
            </a:r>
            <a:r>
              <a:rPr lang="en-US" dirty="0" smtClean="0"/>
              <a:t>corpus protects </a:t>
            </a:r>
            <a:r>
              <a:rPr lang="en-US" dirty="0"/>
              <a:t>Americans' civil liberties</a:t>
            </a:r>
            <a:r>
              <a:rPr lang="en-US" dirty="0" smtClean="0"/>
              <a:t> providing the </a:t>
            </a:r>
            <a:r>
              <a:rPr lang="en-US" dirty="0"/>
              <a:t>right of any person under </a:t>
            </a:r>
            <a:r>
              <a:rPr lang="en-US" dirty="0" smtClean="0"/>
              <a:t>arrest to appear</a:t>
            </a:r>
          </a:p>
          <a:p>
            <a:pPr marL="82296" indent="0">
              <a:buNone/>
            </a:pPr>
            <a:r>
              <a:rPr lang="en-US" dirty="0" smtClean="0"/>
              <a:t>   in person before the court, to ensure that      </a:t>
            </a:r>
          </a:p>
          <a:p>
            <a:pPr marL="82296" indent="0">
              <a:buNone/>
            </a:pPr>
            <a:r>
              <a:rPr lang="en-US" dirty="0" smtClean="0"/>
              <a:t>   they </a:t>
            </a:r>
            <a:r>
              <a:rPr lang="en-US" dirty="0"/>
              <a:t>have not been falsely accused.</a:t>
            </a:r>
          </a:p>
          <a:p>
            <a:r>
              <a:rPr lang="en-US" dirty="0"/>
              <a:t>The US Constitution specifically protects this right in Article I, Section </a:t>
            </a:r>
            <a:r>
              <a:rPr lang="en-US" dirty="0" smtClean="0"/>
              <a:t>9: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“</a:t>
            </a:r>
            <a:r>
              <a:rPr lang="en-US" dirty="0" smtClean="0"/>
              <a:t>The privilege </a:t>
            </a:r>
            <a:r>
              <a:rPr lang="en-US" dirty="0"/>
              <a:t>of the writ of habeas corpus shall not be suspended, unless when </a:t>
            </a:r>
            <a:r>
              <a:rPr lang="en-US" dirty="0" smtClean="0"/>
              <a:t>in cases </a:t>
            </a:r>
            <a:r>
              <a:rPr lang="en-US" dirty="0"/>
              <a:t>of rebellion or invasion the public safety may require it.”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672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Atmosphere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 Lincoln </a:t>
            </a:r>
            <a:r>
              <a:rPr lang="en-US" dirty="0" smtClean="0"/>
              <a:t>initially suspended </a:t>
            </a:r>
            <a:r>
              <a:rPr lang="en-US" dirty="0"/>
              <a:t>habeas corpus in </a:t>
            </a:r>
            <a:r>
              <a:rPr lang="en-US" dirty="0" smtClean="0"/>
              <a:t>the </a:t>
            </a:r>
            <a:r>
              <a:rPr lang="en-US" dirty="0"/>
              <a:t>state of </a:t>
            </a:r>
            <a:r>
              <a:rPr lang="en-US" dirty="0" smtClean="0"/>
              <a:t>Maryland</a:t>
            </a:r>
            <a:r>
              <a:rPr lang="en-US" dirty="0"/>
              <a:t>, a border state sympathetic to the South that virtually surrounded Washington, D.C. </a:t>
            </a:r>
          </a:p>
          <a:p>
            <a:r>
              <a:rPr lang="en-US" dirty="0" smtClean="0"/>
              <a:t> </a:t>
            </a:r>
            <a:r>
              <a:rPr lang="en-US" dirty="0"/>
              <a:t>I</a:t>
            </a:r>
            <a:r>
              <a:rPr lang="en-US" dirty="0" smtClean="0"/>
              <a:t>n </a:t>
            </a:r>
            <a:r>
              <a:rPr lang="en-US" dirty="0"/>
              <a:t>1861 </a:t>
            </a:r>
            <a:r>
              <a:rPr lang="en-US" dirty="0" smtClean="0"/>
              <a:t>in order </a:t>
            </a:r>
            <a:r>
              <a:rPr lang="en-US" dirty="0"/>
              <a:t>to try large numbers of civilian rioters in military courts and to prevent </a:t>
            </a:r>
            <a:r>
              <a:rPr lang="en-US" dirty="0" smtClean="0"/>
              <a:t>the movement </a:t>
            </a:r>
            <a:r>
              <a:rPr lang="en-US" dirty="0"/>
              <a:t>of Confederate troops on Washington. The order was </a:t>
            </a:r>
            <a:r>
              <a:rPr lang="en-US" dirty="0" smtClean="0"/>
              <a:t>eventually extended </a:t>
            </a:r>
            <a:r>
              <a:rPr lang="en-US" dirty="0"/>
              <a:t>in response to different threats.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87692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Order No. 141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031110"/>
            <a:ext cx="7498080" cy="549701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Issued September </a:t>
            </a:r>
            <a:r>
              <a:rPr lang="en-US" dirty="0"/>
              <a:t>25, </a:t>
            </a:r>
            <a:r>
              <a:rPr lang="en-US" dirty="0" smtClean="0"/>
              <a:t>1862</a:t>
            </a:r>
          </a:p>
          <a:p>
            <a:r>
              <a:rPr lang="en-US" dirty="0" smtClean="0"/>
              <a:t>President Lincoln </a:t>
            </a:r>
            <a:r>
              <a:rPr lang="en-US" dirty="0"/>
              <a:t>had called up the state militias, leading to increased opposition to </a:t>
            </a:r>
            <a:r>
              <a:rPr lang="en-US" dirty="0" smtClean="0"/>
              <a:t>the Civil </a:t>
            </a:r>
            <a:r>
              <a:rPr lang="en-US" dirty="0"/>
              <a:t>War within the Union. 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Order subjected </a:t>
            </a:r>
            <a:r>
              <a:rPr lang="en-US" dirty="0"/>
              <a:t>protestors to martial </a:t>
            </a:r>
            <a:r>
              <a:rPr lang="en-US" dirty="0" smtClean="0"/>
              <a:t>law (military control of the justice system) </a:t>
            </a:r>
            <a:r>
              <a:rPr lang="en-US" dirty="0"/>
              <a:t>and the suspension of habeas corpus</a:t>
            </a:r>
            <a:r>
              <a:rPr lang="en-US" dirty="0" smtClean="0"/>
              <a:t>.</a:t>
            </a:r>
          </a:p>
          <a:p>
            <a:r>
              <a:rPr lang="en-US" dirty="0"/>
              <a:t> Such acts included interfering with military enlistment</a:t>
            </a:r>
            <a:r>
              <a:rPr lang="en-US" dirty="0" smtClean="0"/>
              <a:t>, resisting </a:t>
            </a:r>
            <a:r>
              <a:rPr lang="en-US" dirty="0"/>
              <a:t>the draft, and speaking against the war or the government in newspapers or in public. Finally, the proclamation </a:t>
            </a:r>
            <a:r>
              <a:rPr lang="en-US" dirty="0" smtClean="0"/>
              <a:t>also meant </a:t>
            </a:r>
            <a:r>
              <a:rPr lang="en-US" dirty="0"/>
              <a:t>that prisoners would be tried and punished by military courts instead of by a jury.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7773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5637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Lincolns Proclamation:  </a:t>
            </a:r>
            <a:r>
              <a:rPr lang="de-DE" sz="4400" b="1" dirty="0"/>
              <a:t>September 24, 1862</a:t>
            </a:r>
            <a:br>
              <a:rPr lang="de-DE" sz="4400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82296" indent="0">
              <a:buNone/>
            </a:pPr>
            <a:r>
              <a:rPr lang="de-DE" sz="2000" dirty="0" smtClean="0"/>
              <a:t>.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3299" y="909724"/>
            <a:ext cx="6182751" cy="6717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80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Was Lincoln Justified?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suspension of habeas corpus was one of Lincoln’s most controversial</a:t>
            </a:r>
          </a:p>
          <a:p>
            <a:pPr marL="82296" indent="0">
              <a:buNone/>
            </a:pPr>
            <a:r>
              <a:rPr lang="en-US" dirty="0"/>
              <a:t>   decisions.</a:t>
            </a:r>
          </a:p>
          <a:p>
            <a:r>
              <a:rPr lang="en-US" dirty="0"/>
              <a:t>Was Lincoln justified in his curtailment of civil liberties during the Civil war?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176886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Habeas Corpus Lesson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the cases associated with habeas corpus to determine if you believe Lincoln was justified in his curtailment of civil liberties during the </a:t>
            </a:r>
            <a:r>
              <a:rPr lang="en-US" smtClean="0"/>
              <a:t>Civil War.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3215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Solstice.thmx</Template>
  <TotalTime>186</TotalTime>
  <Words>332</Words>
  <Application>Microsoft Macintosh PowerPoint</Application>
  <PresentationFormat>On-screen Show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Solstice</vt:lpstr>
      <vt:lpstr>Lincoln’s Suspension of Habeas Corpus</vt:lpstr>
      <vt:lpstr>Habeas Corpus  Latin Phrase that means “Produce the Body”</vt:lpstr>
      <vt:lpstr>Atmosphere </vt:lpstr>
      <vt:lpstr>General Order No. 141 </vt:lpstr>
      <vt:lpstr>Lincolns Proclamation:  September 24, 1862 </vt:lpstr>
      <vt:lpstr>Was Lincoln Justified?</vt:lpstr>
      <vt:lpstr>Habeas Corpus Lesson </vt:lpstr>
    </vt:vector>
  </TitlesOfParts>
  <Company>WHS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Lincoln’s Suspension of Habeas Corpus</dc:title>
  <dc:creator>Crystal Bartels</dc:creator>
  <cp:lastModifiedBy>Crystal Bartels</cp:lastModifiedBy>
  <cp:revision>6</cp:revision>
  <dcterms:created xsi:type="dcterms:W3CDTF">2014-10-08T13:10:29Z</dcterms:created>
  <dcterms:modified xsi:type="dcterms:W3CDTF">2014-10-08T16:16:40Z</dcterms:modified>
</cp:coreProperties>
</file>